
<file path=[Content_Types].xml><?xml version="1.0" encoding="utf-8"?>
<Types xmlns="http://schemas.openxmlformats.org/package/2006/content-types">
  <Default Extension="jpg" ContentType="image/jpeg"/>
  <Default Extension="emf" ContentType="image/x-emf"/>
  <Default Extension="xls" ContentType="application/vnd.ms-excel"/>
  <Default Extension="jpeg" ContentType="image/jpeg"/>
  <Default Extension="xml" ContentType="application/xml"/>
  <Default Extension="mp4" ContentType="video/unknown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Default Extension="wmf" ContentType="image/x-wmf"/>
  <Default Extension="rels" ContentType="application/vnd.openxmlformats-package.relationships+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8" r:id="rId2"/>
    <p:sldId id="263" r:id="rId3"/>
    <p:sldId id="260" r:id="rId4"/>
    <p:sldId id="259" r:id="rId5"/>
    <p:sldId id="261" r:id="rId6"/>
    <p:sldId id="262" r:id="rId7"/>
    <p:sldId id="269" r:id="rId8"/>
    <p:sldId id="268" r:id="rId9"/>
    <p:sldId id="267" r:id="rId10"/>
    <p:sldId id="277" r:id="rId11"/>
    <p:sldId id="271" r:id="rId12"/>
    <p:sldId id="270" r:id="rId13"/>
    <p:sldId id="274" r:id="rId14"/>
    <p:sldId id="275" r:id="rId15"/>
    <p:sldId id="264" r:id="rId16"/>
    <p:sldId id="265" r:id="rId17"/>
    <p:sldId id="276" r:id="rId18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29" d="100"/>
          <a:sy n="29" d="100"/>
        </p:scale>
        <p:origin x="-15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6EF267-A233-AD4E-BB51-8B6F57B7A8D3}" type="datetimeFigureOut">
              <a:rPr lang="es-ES" smtClean="0"/>
              <a:t>19/08/15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2B3216-13CA-1A42-935A-758CDDCFC42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6620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smtClean="0"/>
          </a:p>
        </p:txBody>
      </p:sp>
    </p:spTree>
    <p:extLst>
      <p:ext uri="{BB962C8B-B14F-4D97-AF65-F5344CB8AC3E}">
        <p14:creationId xmlns:p14="http://schemas.microsoft.com/office/powerpoint/2010/main" val="2172419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smtClean="0"/>
          </a:p>
        </p:txBody>
      </p:sp>
      <p:sp>
        <p:nvSpPr>
          <p:cNvPr id="8806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D2080BE-1254-4280-B76D-4AE9ACFFDEF4}" type="slidenum">
              <a:rPr lang="es-ES" sz="1200" smtClean="0"/>
              <a:pPr eaLnBrk="1" hangingPunct="1"/>
              <a:t>4</a:t>
            </a:fld>
            <a:endParaRPr lang="es-ES" sz="1200" smtClean="0"/>
          </a:p>
        </p:txBody>
      </p:sp>
    </p:spTree>
    <p:extLst>
      <p:ext uri="{BB962C8B-B14F-4D97-AF65-F5344CB8AC3E}">
        <p14:creationId xmlns:p14="http://schemas.microsoft.com/office/powerpoint/2010/main" val="2149575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smtClean="0"/>
          </a:p>
        </p:txBody>
      </p:sp>
    </p:spTree>
    <p:extLst>
      <p:ext uri="{BB962C8B-B14F-4D97-AF65-F5344CB8AC3E}">
        <p14:creationId xmlns:p14="http://schemas.microsoft.com/office/powerpoint/2010/main" val="862663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smtClean="0"/>
          </a:p>
        </p:txBody>
      </p:sp>
      <p:sp>
        <p:nvSpPr>
          <p:cNvPr id="9318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B682B00-6FC4-4B49-9B51-E4441D315892}" type="slidenum">
              <a:rPr lang="es-ES"/>
              <a:pPr>
                <a:spcBef>
                  <a:spcPct val="0"/>
                </a:spcBef>
              </a:pPr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9256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6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MX">
              <a:latin typeface="Times New Roman" charset="0"/>
            </a:endParaRPr>
          </a:p>
        </p:txBody>
      </p:sp>
      <p:sp>
        <p:nvSpPr>
          <p:cNvPr id="121860" name="3 Marcador de número de diapositiva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DD577E7E-487B-2F4B-940F-C19F506A8E70}" type="slidenum">
              <a:rPr lang="es-ES" sz="1200" smtClean="0"/>
              <a:pPr eaLnBrk="1" hangingPunct="1">
                <a:defRPr/>
              </a:pPr>
              <a:t>9</a:t>
            </a:fld>
            <a:endParaRPr lang="es-ES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MX">
              <a:latin typeface="Times New Roman" charset="0"/>
            </a:endParaRPr>
          </a:p>
        </p:txBody>
      </p:sp>
      <p:sp>
        <p:nvSpPr>
          <p:cNvPr id="53251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546E67A-FCCE-6746-8D76-04116DE3CBA9}" type="slidenum">
              <a:rPr lang="es-ES" sz="1200"/>
              <a:pPr eaLnBrk="1" hangingPunct="1"/>
              <a:t>11</a:t>
            </a:fld>
            <a:endParaRPr lang="es-E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8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MX">
              <a:latin typeface="Times New Roman" charset="0"/>
            </a:endParaRPr>
          </a:p>
        </p:txBody>
      </p:sp>
      <p:sp>
        <p:nvSpPr>
          <p:cNvPr id="55299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C310A48-0158-A542-B8A3-DAA281CCF07D}" type="slidenum">
              <a:rPr lang="es-ES" sz="1200"/>
              <a:pPr eaLnBrk="1" hangingPunct="1"/>
              <a:t>12</a:t>
            </a:fld>
            <a:endParaRPr lang="es-E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6E86C-9C68-4E39-ACFE-7C9EBDCD8A5D}" type="slidenum">
              <a:rPr lang="es-MX" smtClean="0"/>
              <a:pPr/>
              <a:t>13</a:t>
            </a:fld>
            <a:endParaRPr lang="es-MX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MX">
              <a:latin typeface="Times New Roman" charset="0"/>
            </a:endParaRPr>
          </a:p>
        </p:txBody>
      </p:sp>
      <p:sp>
        <p:nvSpPr>
          <p:cNvPr id="8909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3BE45FC-85C8-544F-8A4F-91560A6B9088}" type="slidenum">
              <a:rPr lang="es-ES" sz="1200"/>
              <a:pPr eaLnBrk="1" hangingPunct="1"/>
              <a:t>14</a:t>
            </a:fld>
            <a:endParaRPr lang="es-E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660C-1FA5-6F41-84EF-63C4CF6FA5CE}" type="datetimeFigureOut">
              <a:rPr lang="es-ES" smtClean="0"/>
              <a:t>19/08/15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E2813-FDEE-1148-97DC-422A708807B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7196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660C-1FA5-6F41-84EF-63C4CF6FA5CE}" type="datetimeFigureOut">
              <a:rPr lang="es-ES" smtClean="0"/>
              <a:t>19/08/15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E2813-FDEE-1148-97DC-422A708807B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121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660C-1FA5-6F41-84EF-63C4CF6FA5CE}" type="datetimeFigureOut">
              <a:rPr lang="es-ES" smtClean="0"/>
              <a:t>19/08/15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E2813-FDEE-1148-97DC-422A708807B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387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660C-1FA5-6F41-84EF-63C4CF6FA5CE}" type="datetimeFigureOut">
              <a:rPr lang="es-ES" smtClean="0"/>
              <a:t>19/08/15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E2813-FDEE-1148-97DC-422A708807B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5621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660C-1FA5-6F41-84EF-63C4CF6FA5CE}" type="datetimeFigureOut">
              <a:rPr lang="es-ES" smtClean="0"/>
              <a:t>19/08/15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E2813-FDEE-1148-97DC-422A708807B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0923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660C-1FA5-6F41-84EF-63C4CF6FA5CE}" type="datetimeFigureOut">
              <a:rPr lang="es-ES" smtClean="0"/>
              <a:t>19/08/15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E2813-FDEE-1148-97DC-422A708807B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689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660C-1FA5-6F41-84EF-63C4CF6FA5CE}" type="datetimeFigureOut">
              <a:rPr lang="es-ES" smtClean="0"/>
              <a:t>19/08/15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E2813-FDEE-1148-97DC-422A708807B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9596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660C-1FA5-6F41-84EF-63C4CF6FA5CE}" type="datetimeFigureOut">
              <a:rPr lang="es-ES" smtClean="0"/>
              <a:t>19/08/15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E2813-FDEE-1148-97DC-422A708807B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3113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660C-1FA5-6F41-84EF-63C4CF6FA5CE}" type="datetimeFigureOut">
              <a:rPr lang="es-ES" smtClean="0"/>
              <a:t>19/08/15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E2813-FDEE-1148-97DC-422A708807B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5499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660C-1FA5-6F41-84EF-63C4CF6FA5CE}" type="datetimeFigureOut">
              <a:rPr lang="es-ES" smtClean="0"/>
              <a:t>19/08/15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E2813-FDEE-1148-97DC-422A708807B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9832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660C-1FA5-6F41-84EF-63C4CF6FA5CE}" type="datetimeFigureOut">
              <a:rPr lang="es-ES" smtClean="0"/>
              <a:t>19/08/15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E2813-FDEE-1148-97DC-422A708807B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5760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2660C-1FA5-6F41-84EF-63C4CF6FA5CE}" type="datetimeFigureOut">
              <a:rPr lang="es-ES" smtClean="0"/>
              <a:t>19/08/15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E2813-FDEE-1148-97DC-422A708807B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0975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4" Type="http://schemas.openxmlformats.org/officeDocument/2006/relationships/video" Target="../media/media3.mp4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microsoft.com/office/2007/relationships/media" Target="file://localhost/Users/oscarprosperogarcia/Documents/Adicciones/nofreez1_mpeg1video.mpg" TargetMode="External"/><Relationship Id="rId2" Type="http://schemas.openxmlformats.org/officeDocument/2006/relationships/video" Target="file://localhost/Users/oscarprosperogarcia/Documents/Adicciones/nofreez1_mpeg1video.m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Hoja_de_Microsoft_Excel_97_-_20041.xls"/><Relationship Id="rId6" Type="http://schemas.openxmlformats.org/officeDocument/2006/relationships/image" Target="../media/image27.emf"/><Relationship Id="rId7" Type="http://schemas.openxmlformats.org/officeDocument/2006/relationships/image" Target="../media/image2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4" Type="http://schemas.openxmlformats.org/officeDocument/2006/relationships/video" Target="../media/media5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4" Type="http://schemas.openxmlformats.org/officeDocument/2006/relationships/video" Target="../media/media7.mp4"/><Relationship Id="rId5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3.gif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wmf"/><Relationship Id="rId5" Type="http://schemas.openxmlformats.org/officeDocument/2006/relationships/image" Target="../media/image10.jpe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Relationship Id="rId3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78025" y="363538"/>
            <a:ext cx="52451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ES" sz="32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EFECTOS DE LA MARIHUANA SOBRE EL CEREBRO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900113" y="4872038"/>
            <a:ext cx="728027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MX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Dr. Oscar Prospéro García</a:t>
            </a:r>
          </a:p>
          <a:p>
            <a:pPr algn="ctr">
              <a:spcBef>
                <a:spcPct val="50000"/>
              </a:spcBef>
              <a:defRPr/>
            </a:pPr>
            <a:r>
              <a:rPr lang="es-MX" sz="1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Laboratorio de Canabinoides. Grupo de Neurociencias, Departamento de Fisiología</a:t>
            </a:r>
          </a:p>
          <a:p>
            <a:pPr algn="ctr">
              <a:spcBef>
                <a:spcPct val="50000"/>
              </a:spcBef>
              <a:defRPr/>
            </a:pPr>
            <a:r>
              <a:rPr lang="es-MX" sz="1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Facultad de Medicina, UNAM</a:t>
            </a:r>
            <a:endParaRPr lang="es-MX" sz="2000" b="1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11268" name="Picture 4" descr="C:\LOGOSMAR\FACMEDL.PC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888" y="90488"/>
            <a:ext cx="1123950" cy="1185862"/>
          </a:xfrm>
          <a:prstGeom prst="rect">
            <a:avLst/>
          </a:prstGeom>
          <a:solidFill>
            <a:srgbClr val="00FFFF"/>
          </a:solidFill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269" name="Picture 5" descr="C:\LOGOSMAR\UNAM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93663"/>
            <a:ext cx="1089025" cy="12160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657" y="683419"/>
            <a:ext cx="6477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653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ofreez1_mpeg1video.mpg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2856"/>
            <a:ext cx="4464496" cy="297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freez1_mpeg1video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528" y="1988840"/>
            <a:ext cx="422447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43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567" y="269875"/>
            <a:ext cx="3171825" cy="631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802018" y="272171"/>
            <a:ext cx="2709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6600"/>
                </a:solidFill>
              </a:rPr>
              <a:t>MARIHUANA Y DOPAMINA</a:t>
            </a:r>
            <a:endParaRPr lang="es-ES" dirty="0">
              <a:solidFill>
                <a:srgbClr val="FF66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067" y="1460500"/>
            <a:ext cx="48895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1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100138"/>
            <a:ext cx="556260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599942" y="326694"/>
            <a:ext cx="6080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6600"/>
                </a:solidFill>
              </a:rPr>
              <a:t>ANANDAMIDA LIBERA DOPAMINA EN EL NÚCLEO ACCUMBENS</a:t>
            </a:r>
            <a:endParaRPr lang="es-E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37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/>
          <p:cNvGrpSpPr/>
          <p:nvPr/>
        </p:nvGrpSpPr>
        <p:grpSpPr>
          <a:xfrm>
            <a:off x="-123309" y="785794"/>
            <a:ext cx="8870985" cy="5839163"/>
            <a:chOff x="142845" y="285728"/>
            <a:chExt cx="8870985" cy="5839163"/>
          </a:xfrm>
        </p:grpSpPr>
        <p:sp>
          <p:nvSpPr>
            <p:cNvPr id="3221" name="Line 149"/>
            <p:cNvSpPr>
              <a:spLocks noChangeShapeType="1"/>
            </p:cNvSpPr>
            <p:nvPr/>
          </p:nvSpPr>
          <p:spPr bwMode="auto">
            <a:xfrm flipV="1">
              <a:off x="1666854" y="417491"/>
              <a:ext cx="1588" cy="5062538"/>
            </a:xfrm>
            <a:prstGeom prst="line">
              <a:avLst/>
            </a:prstGeom>
            <a:noFill/>
            <a:ln w="1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3222" name="Line 150"/>
            <p:cNvSpPr>
              <a:spLocks noChangeShapeType="1"/>
            </p:cNvSpPr>
            <p:nvPr/>
          </p:nvSpPr>
          <p:spPr bwMode="auto">
            <a:xfrm flipH="1">
              <a:off x="1562079" y="5480029"/>
              <a:ext cx="104775" cy="1588"/>
            </a:xfrm>
            <a:prstGeom prst="line">
              <a:avLst/>
            </a:prstGeom>
            <a:noFill/>
            <a:ln w="1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3224" name="Line 152"/>
            <p:cNvSpPr>
              <a:spLocks noChangeShapeType="1"/>
            </p:cNvSpPr>
            <p:nvPr/>
          </p:nvSpPr>
          <p:spPr bwMode="auto">
            <a:xfrm flipH="1">
              <a:off x="1614466" y="5216504"/>
              <a:ext cx="52388" cy="1588"/>
            </a:xfrm>
            <a:prstGeom prst="line">
              <a:avLst/>
            </a:prstGeom>
            <a:noFill/>
            <a:ln w="1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3226" name="Rectangle 154"/>
            <p:cNvSpPr>
              <a:spLocks noChangeArrowheads="1"/>
            </p:cNvSpPr>
            <p:nvPr/>
          </p:nvSpPr>
          <p:spPr bwMode="auto">
            <a:xfrm>
              <a:off x="1271566" y="5348266"/>
              <a:ext cx="290513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2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27" name="Line 155"/>
            <p:cNvSpPr>
              <a:spLocks noChangeShapeType="1"/>
            </p:cNvSpPr>
            <p:nvPr/>
          </p:nvSpPr>
          <p:spPr bwMode="auto">
            <a:xfrm flipH="1">
              <a:off x="1562079" y="4979966"/>
              <a:ext cx="104775" cy="1588"/>
            </a:xfrm>
            <a:prstGeom prst="line">
              <a:avLst/>
            </a:prstGeom>
            <a:noFill/>
            <a:ln w="1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3229" name="Line 157"/>
            <p:cNvSpPr>
              <a:spLocks noChangeShapeType="1"/>
            </p:cNvSpPr>
            <p:nvPr/>
          </p:nvSpPr>
          <p:spPr bwMode="auto">
            <a:xfrm flipH="1">
              <a:off x="1614466" y="4714854"/>
              <a:ext cx="52388" cy="1588"/>
            </a:xfrm>
            <a:prstGeom prst="line">
              <a:avLst/>
            </a:prstGeom>
            <a:noFill/>
            <a:ln w="1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3231" name="Rectangle 159"/>
            <p:cNvSpPr>
              <a:spLocks noChangeArrowheads="1"/>
            </p:cNvSpPr>
            <p:nvPr/>
          </p:nvSpPr>
          <p:spPr bwMode="auto">
            <a:xfrm>
              <a:off x="1114404" y="4848204"/>
              <a:ext cx="449263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2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10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32" name="Line 160"/>
            <p:cNvSpPr>
              <a:spLocks noChangeShapeType="1"/>
            </p:cNvSpPr>
            <p:nvPr/>
          </p:nvSpPr>
          <p:spPr bwMode="auto">
            <a:xfrm flipH="1">
              <a:off x="1562079" y="4478316"/>
              <a:ext cx="104775" cy="1588"/>
            </a:xfrm>
            <a:prstGeom prst="line">
              <a:avLst/>
            </a:prstGeom>
            <a:noFill/>
            <a:ln w="1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3234" name="Line 162"/>
            <p:cNvSpPr>
              <a:spLocks noChangeShapeType="1"/>
            </p:cNvSpPr>
            <p:nvPr/>
          </p:nvSpPr>
          <p:spPr bwMode="auto">
            <a:xfrm flipH="1">
              <a:off x="1614466" y="4214791"/>
              <a:ext cx="52388" cy="1588"/>
            </a:xfrm>
            <a:prstGeom prst="line">
              <a:avLst/>
            </a:prstGeom>
            <a:noFill/>
            <a:ln w="1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3236" name="Rectangle 164"/>
            <p:cNvSpPr>
              <a:spLocks noChangeArrowheads="1"/>
            </p:cNvSpPr>
            <p:nvPr/>
          </p:nvSpPr>
          <p:spPr bwMode="auto">
            <a:xfrm>
              <a:off x="1114404" y="4346554"/>
              <a:ext cx="449263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2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20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37" name="Line 165"/>
            <p:cNvSpPr>
              <a:spLocks noChangeShapeType="1"/>
            </p:cNvSpPr>
            <p:nvPr/>
          </p:nvSpPr>
          <p:spPr bwMode="auto">
            <a:xfrm flipH="1">
              <a:off x="1562079" y="3951266"/>
              <a:ext cx="104775" cy="1588"/>
            </a:xfrm>
            <a:prstGeom prst="line">
              <a:avLst/>
            </a:prstGeom>
            <a:noFill/>
            <a:ln w="1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3239" name="Line 167"/>
            <p:cNvSpPr>
              <a:spLocks noChangeShapeType="1"/>
            </p:cNvSpPr>
            <p:nvPr/>
          </p:nvSpPr>
          <p:spPr bwMode="auto">
            <a:xfrm flipH="1">
              <a:off x="1614466" y="3687741"/>
              <a:ext cx="52388" cy="1588"/>
            </a:xfrm>
            <a:prstGeom prst="line">
              <a:avLst/>
            </a:prstGeom>
            <a:noFill/>
            <a:ln w="1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3241" name="Rectangle 169"/>
            <p:cNvSpPr>
              <a:spLocks noChangeArrowheads="1"/>
            </p:cNvSpPr>
            <p:nvPr/>
          </p:nvSpPr>
          <p:spPr bwMode="auto">
            <a:xfrm>
              <a:off x="1114404" y="3819504"/>
              <a:ext cx="449263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2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30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42" name="Line 170"/>
            <p:cNvSpPr>
              <a:spLocks noChangeShapeType="1"/>
            </p:cNvSpPr>
            <p:nvPr/>
          </p:nvSpPr>
          <p:spPr bwMode="auto">
            <a:xfrm flipH="1">
              <a:off x="1562079" y="3449616"/>
              <a:ext cx="104775" cy="1588"/>
            </a:xfrm>
            <a:prstGeom prst="line">
              <a:avLst/>
            </a:prstGeom>
            <a:noFill/>
            <a:ln w="1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3244" name="Line 172"/>
            <p:cNvSpPr>
              <a:spLocks noChangeShapeType="1"/>
            </p:cNvSpPr>
            <p:nvPr/>
          </p:nvSpPr>
          <p:spPr bwMode="auto">
            <a:xfrm flipH="1">
              <a:off x="1614466" y="3186091"/>
              <a:ext cx="52388" cy="1588"/>
            </a:xfrm>
            <a:prstGeom prst="line">
              <a:avLst/>
            </a:prstGeom>
            <a:noFill/>
            <a:ln w="1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3246" name="Rectangle 174"/>
            <p:cNvSpPr>
              <a:spLocks noChangeArrowheads="1"/>
            </p:cNvSpPr>
            <p:nvPr/>
          </p:nvSpPr>
          <p:spPr bwMode="auto">
            <a:xfrm>
              <a:off x="1114404" y="3317854"/>
              <a:ext cx="449263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2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40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47" name="Line 175"/>
            <p:cNvSpPr>
              <a:spLocks noChangeShapeType="1"/>
            </p:cNvSpPr>
            <p:nvPr/>
          </p:nvSpPr>
          <p:spPr bwMode="auto">
            <a:xfrm flipH="1">
              <a:off x="1562079" y="2947966"/>
              <a:ext cx="104775" cy="1588"/>
            </a:xfrm>
            <a:prstGeom prst="line">
              <a:avLst/>
            </a:prstGeom>
            <a:noFill/>
            <a:ln w="1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3249" name="Line 177"/>
            <p:cNvSpPr>
              <a:spLocks noChangeShapeType="1"/>
            </p:cNvSpPr>
            <p:nvPr/>
          </p:nvSpPr>
          <p:spPr bwMode="auto">
            <a:xfrm flipH="1">
              <a:off x="1614466" y="2684441"/>
              <a:ext cx="52388" cy="1588"/>
            </a:xfrm>
            <a:prstGeom prst="line">
              <a:avLst/>
            </a:prstGeom>
            <a:noFill/>
            <a:ln w="1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3251" name="Rectangle 179"/>
            <p:cNvSpPr>
              <a:spLocks noChangeArrowheads="1"/>
            </p:cNvSpPr>
            <p:nvPr/>
          </p:nvSpPr>
          <p:spPr bwMode="auto">
            <a:xfrm>
              <a:off x="1114404" y="2816204"/>
              <a:ext cx="449263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2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50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52" name="Line 180"/>
            <p:cNvSpPr>
              <a:spLocks noChangeShapeType="1"/>
            </p:cNvSpPr>
            <p:nvPr/>
          </p:nvSpPr>
          <p:spPr bwMode="auto">
            <a:xfrm flipH="1">
              <a:off x="1562079" y="2447904"/>
              <a:ext cx="104775" cy="1588"/>
            </a:xfrm>
            <a:prstGeom prst="line">
              <a:avLst/>
            </a:prstGeom>
            <a:noFill/>
            <a:ln w="1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3254" name="Line 182"/>
            <p:cNvSpPr>
              <a:spLocks noChangeShapeType="1"/>
            </p:cNvSpPr>
            <p:nvPr/>
          </p:nvSpPr>
          <p:spPr bwMode="auto">
            <a:xfrm flipH="1">
              <a:off x="1614466" y="2184379"/>
              <a:ext cx="52388" cy="1588"/>
            </a:xfrm>
            <a:prstGeom prst="line">
              <a:avLst/>
            </a:prstGeom>
            <a:noFill/>
            <a:ln w="1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3256" name="Rectangle 184"/>
            <p:cNvSpPr>
              <a:spLocks noChangeArrowheads="1"/>
            </p:cNvSpPr>
            <p:nvPr/>
          </p:nvSpPr>
          <p:spPr bwMode="auto">
            <a:xfrm>
              <a:off x="1114404" y="2316141"/>
              <a:ext cx="449263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2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60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57" name="Line 185"/>
            <p:cNvSpPr>
              <a:spLocks noChangeShapeType="1"/>
            </p:cNvSpPr>
            <p:nvPr/>
          </p:nvSpPr>
          <p:spPr bwMode="auto">
            <a:xfrm flipH="1">
              <a:off x="1562079" y="1946254"/>
              <a:ext cx="104775" cy="1588"/>
            </a:xfrm>
            <a:prstGeom prst="line">
              <a:avLst/>
            </a:prstGeom>
            <a:noFill/>
            <a:ln w="1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3259" name="Line 187"/>
            <p:cNvSpPr>
              <a:spLocks noChangeShapeType="1"/>
            </p:cNvSpPr>
            <p:nvPr/>
          </p:nvSpPr>
          <p:spPr bwMode="auto">
            <a:xfrm flipH="1">
              <a:off x="1614466" y="1682729"/>
              <a:ext cx="52388" cy="1588"/>
            </a:xfrm>
            <a:prstGeom prst="line">
              <a:avLst/>
            </a:prstGeom>
            <a:noFill/>
            <a:ln w="1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3261" name="Rectangle 189"/>
            <p:cNvSpPr>
              <a:spLocks noChangeArrowheads="1"/>
            </p:cNvSpPr>
            <p:nvPr/>
          </p:nvSpPr>
          <p:spPr bwMode="auto">
            <a:xfrm>
              <a:off x="1114404" y="1814491"/>
              <a:ext cx="449263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2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70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62" name="Line 190"/>
            <p:cNvSpPr>
              <a:spLocks noChangeShapeType="1"/>
            </p:cNvSpPr>
            <p:nvPr/>
          </p:nvSpPr>
          <p:spPr bwMode="auto">
            <a:xfrm flipH="1">
              <a:off x="1562079" y="1419203"/>
              <a:ext cx="104775" cy="1588"/>
            </a:xfrm>
            <a:prstGeom prst="line">
              <a:avLst/>
            </a:prstGeom>
            <a:noFill/>
            <a:ln w="1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3264" name="Line 192"/>
            <p:cNvSpPr>
              <a:spLocks noChangeShapeType="1"/>
            </p:cNvSpPr>
            <p:nvPr/>
          </p:nvSpPr>
          <p:spPr bwMode="auto">
            <a:xfrm flipH="1">
              <a:off x="1614466" y="1155678"/>
              <a:ext cx="52388" cy="1588"/>
            </a:xfrm>
            <a:prstGeom prst="line">
              <a:avLst/>
            </a:prstGeom>
            <a:noFill/>
            <a:ln w="1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3266" name="Rectangle 194"/>
            <p:cNvSpPr>
              <a:spLocks noChangeArrowheads="1"/>
            </p:cNvSpPr>
            <p:nvPr/>
          </p:nvSpPr>
          <p:spPr bwMode="auto">
            <a:xfrm>
              <a:off x="1114404" y="1287441"/>
              <a:ext cx="449263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2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80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67" name="Line 195"/>
            <p:cNvSpPr>
              <a:spLocks noChangeShapeType="1"/>
            </p:cNvSpPr>
            <p:nvPr/>
          </p:nvSpPr>
          <p:spPr bwMode="auto">
            <a:xfrm flipH="1">
              <a:off x="1562079" y="917553"/>
              <a:ext cx="104775" cy="1588"/>
            </a:xfrm>
            <a:prstGeom prst="line">
              <a:avLst/>
            </a:prstGeom>
            <a:noFill/>
            <a:ln w="1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3269" name="Line 197"/>
            <p:cNvSpPr>
              <a:spLocks noChangeShapeType="1"/>
            </p:cNvSpPr>
            <p:nvPr/>
          </p:nvSpPr>
          <p:spPr bwMode="auto">
            <a:xfrm flipH="1">
              <a:off x="1614466" y="654028"/>
              <a:ext cx="52388" cy="1588"/>
            </a:xfrm>
            <a:prstGeom prst="line">
              <a:avLst/>
            </a:prstGeom>
            <a:noFill/>
            <a:ln w="1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3271" name="Rectangle 199"/>
            <p:cNvSpPr>
              <a:spLocks noChangeArrowheads="1"/>
            </p:cNvSpPr>
            <p:nvPr/>
          </p:nvSpPr>
          <p:spPr bwMode="auto">
            <a:xfrm>
              <a:off x="1114404" y="785791"/>
              <a:ext cx="449263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2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90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72" name="Line 200"/>
            <p:cNvSpPr>
              <a:spLocks noChangeShapeType="1"/>
            </p:cNvSpPr>
            <p:nvPr/>
          </p:nvSpPr>
          <p:spPr bwMode="auto">
            <a:xfrm flipH="1">
              <a:off x="1562079" y="417491"/>
              <a:ext cx="104775" cy="1588"/>
            </a:xfrm>
            <a:prstGeom prst="line">
              <a:avLst/>
            </a:prstGeom>
            <a:noFill/>
            <a:ln w="1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3274" name="Rectangle 202"/>
            <p:cNvSpPr>
              <a:spLocks noChangeArrowheads="1"/>
            </p:cNvSpPr>
            <p:nvPr/>
          </p:nvSpPr>
          <p:spPr bwMode="auto">
            <a:xfrm>
              <a:off x="955654" y="285728"/>
              <a:ext cx="606425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2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100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91" name="290 Grupo"/>
            <p:cNvGrpSpPr/>
            <p:nvPr/>
          </p:nvGrpSpPr>
          <p:grpSpPr>
            <a:xfrm>
              <a:off x="6673873" y="3265466"/>
              <a:ext cx="1108075" cy="2214563"/>
              <a:chOff x="1357290" y="3949700"/>
              <a:chExt cx="1108075" cy="2214563"/>
            </a:xfrm>
          </p:grpSpPr>
          <p:sp>
            <p:nvSpPr>
              <p:cNvPr id="3328" name="Line 256"/>
              <p:cNvSpPr>
                <a:spLocks noChangeShapeType="1"/>
              </p:cNvSpPr>
              <p:nvPr/>
            </p:nvSpPr>
            <p:spPr bwMode="auto">
              <a:xfrm>
                <a:off x="1866881" y="3949700"/>
                <a:ext cx="1588" cy="422275"/>
              </a:xfrm>
              <a:prstGeom prst="line">
                <a:avLst/>
              </a:prstGeom>
              <a:noFill/>
              <a:ln w="17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3329" name="Line 257"/>
              <p:cNvSpPr>
                <a:spLocks noChangeShapeType="1"/>
              </p:cNvSpPr>
              <p:nvPr/>
            </p:nvSpPr>
            <p:spPr bwMode="auto">
              <a:xfrm>
                <a:off x="1814494" y="3949700"/>
                <a:ext cx="106363" cy="1588"/>
              </a:xfrm>
              <a:prstGeom prst="line">
                <a:avLst/>
              </a:prstGeom>
              <a:noFill/>
              <a:ln w="17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3330" name="Rectangle 258"/>
              <p:cNvSpPr>
                <a:spLocks noChangeArrowheads="1"/>
              </p:cNvSpPr>
              <p:nvPr/>
            </p:nvSpPr>
            <p:spPr bwMode="auto">
              <a:xfrm>
                <a:off x="1357290" y="4371975"/>
                <a:ext cx="1108075" cy="1792288"/>
              </a:xfrm>
              <a:prstGeom prst="rect">
                <a:avLst/>
              </a:prstGeom>
              <a:pattFill prst="smGrid">
                <a:fgClr>
                  <a:srgbClr val="000000"/>
                </a:fgClr>
                <a:bgClr>
                  <a:srgbClr val="FFFFFF"/>
                </a:bgClr>
              </a:patt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</p:grpSp>
        <p:grpSp>
          <p:nvGrpSpPr>
            <p:cNvPr id="288" name="287 Grupo"/>
            <p:cNvGrpSpPr/>
            <p:nvPr/>
          </p:nvGrpSpPr>
          <p:grpSpPr>
            <a:xfrm>
              <a:off x="1771598" y="2632054"/>
              <a:ext cx="1108075" cy="2847975"/>
              <a:chOff x="8464585" y="3316288"/>
              <a:chExt cx="1108075" cy="2847975"/>
            </a:xfrm>
          </p:grpSpPr>
          <p:sp>
            <p:nvSpPr>
              <p:cNvPr id="3340" name="Line 268"/>
              <p:cNvSpPr>
                <a:spLocks noChangeShapeType="1"/>
              </p:cNvSpPr>
              <p:nvPr/>
            </p:nvSpPr>
            <p:spPr bwMode="auto">
              <a:xfrm>
                <a:off x="9029730" y="3316288"/>
                <a:ext cx="1588" cy="315913"/>
              </a:xfrm>
              <a:prstGeom prst="line">
                <a:avLst/>
              </a:prstGeom>
              <a:noFill/>
              <a:ln w="17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3341" name="Line 269"/>
              <p:cNvSpPr>
                <a:spLocks noChangeShapeType="1"/>
              </p:cNvSpPr>
              <p:nvPr/>
            </p:nvSpPr>
            <p:spPr bwMode="auto">
              <a:xfrm>
                <a:off x="8977343" y="3316288"/>
                <a:ext cx="104775" cy="1588"/>
              </a:xfrm>
              <a:prstGeom prst="line">
                <a:avLst/>
              </a:prstGeom>
              <a:noFill/>
              <a:ln w="17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3342" name="Rectangle 270"/>
              <p:cNvSpPr>
                <a:spLocks noChangeArrowheads="1"/>
              </p:cNvSpPr>
              <p:nvPr/>
            </p:nvSpPr>
            <p:spPr bwMode="auto">
              <a:xfrm>
                <a:off x="8464585" y="3632200"/>
                <a:ext cx="1108075" cy="2532063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</p:grpSp>
        <p:grpSp>
          <p:nvGrpSpPr>
            <p:cNvPr id="289" name="288 Grupo"/>
            <p:cNvGrpSpPr/>
            <p:nvPr/>
          </p:nvGrpSpPr>
          <p:grpSpPr>
            <a:xfrm>
              <a:off x="3014620" y="2105004"/>
              <a:ext cx="1108075" cy="3375025"/>
              <a:chOff x="6027738" y="2789238"/>
              <a:chExt cx="1108075" cy="3375025"/>
            </a:xfrm>
          </p:grpSpPr>
          <p:sp>
            <p:nvSpPr>
              <p:cNvPr id="3346" name="Line 274"/>
              <p:cNvSpPr>
                <a:spLocks noChangeShapeType="1"/>
              </p:cNvSpPr>
              <p:nvPr/>
            </p:nvSpPr>
            <p:spPr bwMode="auto">
              <a:xfrm>
                <a:off x="6581775" y="2789238"/>
                <a:ext cx="1588" cy="554038"/>
              </a:xfrm>
              <a:prstGeom prst="line">
                <a:avLst/>
              </a:prstGeom>
              <a:noFill/>
              <a:ln w="17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3347" name="Line 275"/>
              <p:cNvSpPr>
                <a:spLocks noChangeShapeType="1"/>
              </p:cNvSpPr>
              <p:nvPr/>
            </p:nvSpPr>
            <p:spPr bwMode="auto">
              <a:xfrm>
                <a:off x="6527800" y="2789238"/>
                <a:ext cx="106363" cy="1588"/>
              </a:xfrm>
              <a:prstGeom prst="line">
                <a:avLst/>
              </a:prstGeom>
              <a:noFill/>
              <a:ln w="17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3348" name="Rectangle 276"/>
              <p:cNvSpPr>
                <a:spLocks noChangeArrowheads="1"/>
              </p:cNvSpPr>
              <p:nvPr/>
            </p:nvSpPr>
            <p:spPr bwMode="auto">
              <a:xfrm>
                <a:off x="6027738" y="3343275"/>
                <a:ext cx="1108075" cy="282098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</p:grpSp>
        <p:grpSp>
          <p:nvGrpSpPr>
            <p:cNvPr id="293" name="292 Grupo"/>
            <p:cNvGrpSpPr/>
            <p:nvPr/>
          </p:nvGrpSpPr>
          <p:grpSpPr>
            <a:xfrm>
              <a:off x="7907342" y="3344841"/>
              <a:ext cx="1106488" cy="2135188"/>
              <a:chOff x="8323296" y="4029075"/>
              <a:chExt cx="1106488" cy="2135188"/>
            </a:xfrm>
          </p:grpSpPr>
          <p:sp>
            <p:nvSpPr>
              <p:cNvPr id="3352" name="Line 280"/>
              <p:cNvSpPr>
                <a:spLocks noChangeShapeType="1"/>
              </p:cNvSpPr>
              <p:nvPr/>
            </p:nvSpPr>
            <p:spPr bwMode="auto">
              <a:xfrm>
                <a:off x="8824943" y="4029075"/>
                <a:ext cx="1588" cy="395288"/>
              </a:xfrm>
              <a:prstGeom prst="line">
                <a:avLst/>
              </a:prstGeom>
              <a:noFill/>
              <a:ln w="17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3353" name="Line 281"/>
              <p:cNvSpPr>
                <a:spLocks noChangeShapeType="1"/>
              </p:cNvSpPr>
              <p:nvPr/>
            </p:nvSpPr>
            <p:spPr bwMode="auto">
              <a:xfrm>
                <a:off x="8772555" y="4029075"/>
                <a:ext cx="106363" cy="1588"/>
              </a:xfrm>
              <a:prstGeom prst="line">
                <a:avLst/>
              </a:prstGeom>
              <a:noFill/>
              <a:ln w="17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  <p:sp>
            <p:nvSpPr>
              <p:cNvPr id="3354" name="Rectangle 282"/>
              <p:cNvSpPr>
                <a:spLocks noChangeArrowheads="1"/>
              </p:cNvSpPr>
              <p:nvPr/>
            </p:nvSpPr>
            <p:spPr bwMode="auto">
              <a:xfrm>
                <a:off x="8323296" y="4424363"/>
                <a:ext cx="1106488" cy="1739900"/>
              </a:xfrm>
              <a:prstGeom prst="rect">
                <a:avLst/>
              </a:prstGeom>
              <a:pattFill prst="ltUpDiag">
                <a:fgClr>
                  <a:srgbClr val="000000"/>
                </a:fgClr>
                <a:bgClr>
                  <a:srgbClr val="FFFFFF"/>
                </a:bgClr>
              </a:patt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/>
              </a:p>
            </p:txBody>
          </p:sp>
        </p:grpSp>
        <p:sp>
          <p:nvSpPr>
            <p:cNvPr id="3359" name="Line 287"/>
            <p:cNvSpPr>
              <a:spLocks noChangeShapeType="1"/>
            </p:cNvSpPr>
            <p:nvPr/>
          </p:nvSpPr>
          <p:spPr bwMode="auto">
            <a:xfrm flipV="1">
              <a:off x="1666854" y="417491"/>
              <a:ext cx="1588" cy="5062538"/>
            </a:xfrm>
            <a:prstGeom prst="line">
              <a:avLst/>
            </a:prstGeom>
            <a:noFill/>
            <a:ln w="17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294" name="Rectangle 96"/>
            <p:cNvSpPr>
              <a:spLocks noChangeArrowheads="1"/>
            </p:cNvSpPr>
            <p:nvPr/>
          </p:nvSpPr>
          <p:spPr bwMode="auto">
            <a:xfrm>
              <a:off x="3060658" y="5602286"/>
              <a:ext cx="108363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DMSO 10%</a:t>
              </a:r>
              <a:endParaRPr kumimoji="0" lang="es-MX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5" name="Rectangle 96"/>
            <p:cNvSpPr>
              <a:spLocks noChangeArrowheads="1"/>
            </p:cNvSpPr>
            <p:nvPr/>
          </p:nvSpPr>
          <p:spPr bwMode="auto">
            <a:xfrm>
              <a:off x="1970036" y="5602286"/>
              <a:ext cx="775853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s-MX" sz="1600" b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Intactas</a:t>
              </a:r>
              <a:endParaRPr kumimoji="0" lang="es-MX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24" name="323 Grupo"/>
            <p:cNvGrpSpPr/>
            <p:nvPr/>
          </p:nvGrpSpPr>
          <p:grpSpPr>
            <a:xfrm>
              <a:off x="4224343" y="4925991"/>
              <a:ext cx="1108075" cy="1186200"/>
              <a:chOff x="4286248" y="4925991"/>
              <a:chExt cx="1108075" cy="1186200"/>
            </a:xfrm>
          </p:grpSpPr>
          <p:grpSp>
            <p:nvGrpSpPr>
              <p:cNvPr id="292" name="291 Grupo"/>
              <p:cNvGrpSpPr/>
              <p:nvPr/>
            </p:nvGrpSpPr>
            <p:grpSpPr>
              <a:xfrm>
                <a:off x="4286248" y="4925991"/>
                <a:ext cx="1108075" cy="554038"/>
                <a:chOff x="2571736" y="5610225"/>
                <a:chExt cx="1108075" cy="554038"/>
              </a:xfrm>
            </p:grpSpPr>
            <p:sp>
              <p:nvSpPr>
                <p:cNvPr id="3334" name="Line 262"/>
                <p:cNvSpPr>
                  <a:spLocks noChangeShapeType="1"/>
                </p:cNvSpPr>
                <p:nvPr/>
              </p:nvSpPr>
              <p:spPr bwMode="auto">
                <a:xfrm>
                  <a:off x="3114665" y="5610225"/>
                  <a:ext cx="1588" cy="106363"/>
                </a:xfrm>
                <a:prstGeom prst="line">
                  <a:avLst/>
                </a:prstGeom>
                <a:noFill/>
                <a:ln w="17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MX"/>
                </a:p>
              </p:txBody>
            </p:sp>
            <p:sp>
              <p:nvSpPr>
                <p:cNvPr id="3335" name="Line 263"/>
                <p:cNvSpPr>
                  <a:spLocks noChangeShapeType="1"/>
                </p:cNvSpPr>
                <p:nvPr/>
              </p:nvSpPr>
              <p:spPr bwMode="auto">
                <a:xfrm>
                  <a:off x="3062278" y="5610225"/>
                  <a:ext cx="104775" cy="1588"/>
                </a:xfrm>
                <a:prstGeom prst="line">
                  <a:avLst/>
                </a:prstGeom>
                <a:noFill/>
                <a:ln w="17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MX"/>
                </a:p>
              </p:txBody>
            </p:sp>
            <p:sp>
              <p:nvSpPr>
                <p:cNvPr id="3336" name="Rectangle 264"/>
                <p:cNvSpPr>
                  <a:spLocks noChangeArrowheads="1"/>
                </p:cNvSpPr>
                <p:nvPr/>
              </p:nvSpPr>
              <p:spPr bwMode="auto">
                <a:xfrm>
                  <a:off x="2571736" y="5716588"/>
                  <a:ext cx="1108075" cy="447675"/>
                </a:xfrm>
                <a:prstGeom prst="rect">
                  <a:avLst/>
                </a:prstGeom>
                <a:pattFill prst="openDmnd">
                  <a:fgClr>
                    <a:srgbClr val="000000"/>
                  </a:fgClr>
                  <a:bgClr>
                    <a:srgbClr val="FFFFFF"/>
                  </a:bgClr>
                </a:patt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MX"/>
                </a:p>
              </p:txBody>
            </p:sp>
          </p:grpSp>
          <p:sp>
            <p:nvSpPr>
              <p:cNvPr id="296" name="Rectangle 96"/>
              <p:cNvSpPr>
                <a:spLocks noChangeArrowheads="1"/>
              </p:cNvSpPr>
              <p:nvPr/>
            </p:nvSpPr>
            <p:spPr bwMode="auto">
              <a:xfrm>
                <a:off x="4603743" y="5619748"/>
                <a:ext cx="535403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s-MX" sz="1600" b="1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ANA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s-MX" sz="1600" b="1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10 </a:t>
                </a:r>
                <a:r>
                  <a:rPr lang="es-MX" sz="1600" b="1" dirty="0" err="1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ng</a:t>
                </a:r>
                <a:endParaRPr kumimoji="0" lang="es-MX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98" name="Rectangle 96"/>
            <p:cNvSpPr>
              <a:spLocks noChangeArrowheads="1"/>
            </p:cNvSpPr>
            <p:nvPr/>
          </p:nvSpPr>
          <p:spPr bwMode="auto">
            <a:xfrm>
              <a:off x="6946007" y="5632448"/>
              <a:ext cx="586699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s-MX" sz="1600" b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AM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s-MX" sz="1600" b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0.8 µg</a:t>
              </a:r>
            </a:p>
          </p:txBody>
        </p:sp>
        <p:sp>
          <p:nvSpPr>
            <p:cNvPr id="299" name="Rectangle 96"/>
            <p:cNvSpPr>
              <a:spLocks noChangeArrowheads="1"/>
            </p:cNvSpPr>
            <p:nvPr/>
          </p:nvSpPr>
          <p:spPr bwMode="auto">
            <a:xfrm>
              <a:off x="7964458" y="5630523"/>
              <a:ext cx="981807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s-MX" sz="1600" b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ANA + AM</a:t>
              </a:r>
            </a:p>
          </p:txBody>
        </p:sp>
        <p:sp>
          <p:nvSpPr>
            <p:cNvPr id="300" name="299 CuadroTexto"/>
            <p:cNvSpPr txBox="1"/>
            <p:nvPr/>
          </p:nvSpPr>
          <p:spPr>
            <a:xfrm rot="16200000">
              <a:off x="-1620907" y="2763077"/>
              <a:ext cx="435850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400" dirty="0" smtClean="0"/>
                <a:t>% de conducta de congelamiento</a:t>
              </a:r>
            </a:p>
            <a:p>
              <a:r>
                <a:rPr lang="es-MX" sz="2400" dirty="0" smtClean="0"/>
                <a:t>con respecto al total de la prueba</a:t>
              </a:r>
              <a:endParaRPr lang="es-MX" sz="2400" dirty="0"/>
            </a:p>
          </p:txBody>
        </p:sp>
        <p:grpSp>
          <p:nvGrpSpPr>
            <p:cNvPr id="301" name="300 Grupo"/>
            <p:cNvGrpSpPr/>
            <p:nvPr/>
          </p:nvGrpSpPr>
          <p:grpSpPr>
            <a:xfrm>
              <a:off x="5572132" y="954591"/>
              <a:ext cx="3007398" cy="831335"/>
              <a:chOff x="5350816" y="883153"/>
              <a:chExt cx="3007398" cy="831335"/>
            </a:xfrm>
          </p:grpSpPr>
          <p:sp>
            <p:nvSpPr>
              <p:cNvPr id="302" name="301 Rectángulo"/>
              <p:cNvSpPr/>
              <p:nvPr/>
            </p:nvSpPr>
            <p:spPr>
              <a:xfrm>
                <a:off x="7230034" y="890582"/>
                <a:ext cx="711458" cy="35719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03" name="302 Rectángulo"/>
              <p:cNvSpPr/>
              <p:nvPr/>
            </p:nvSpPr>
            <p:spPr>
              <a:xfrm>
                <a:off x="5384549" y="904582"/>
                <a:ext cx="1247247" cy="35719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cxnSp>
            <p:nvCxnSpPr>
              <p:cNvPr id="304" name="303 Conector recto de flecha"/>
              <p:cNvCxnSpPr/>
              <p:nvPr/>
            </p:nvCxnSpPr>
            <p:spPr>
              <a:xfrm>
                <a:off x="5383617" y="1229929"/>
                <a:ext cx="2786082" cy="1588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304 Conector recto"/>
              <p:cNvCxnSpPr/>
              <p:nvPr/>
            </p:nvCxnSpPr>
            <p:spPr>
              <a:xfrm rot="5400000">
                <a:off x="5205022" y="1077658"/>
                <a:ext cx="357190" cy="1588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305 Conector recto"/>
              <p:cNvCxnSpPr/>
              <p:nvPr/>
            </p:nvCxnSpPr>
            <p:spPr>
              <a:xfrm rot="5400000">
                <a:off x="6443225" y="1075510"/>
                <a:ext cx="357190" cy="1588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306 Conector recto"/>
              <p:cNvCxnSpPr/>
              <p:nvPr/>
            </p:nvCxnSpPr>
            <p:spPr>
              <a:xfrm rot="5400000">
                <a:off x="7046522" y="1060954"/>
                <a:ext cx="357190" cy="1588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307 Conector recto de flecha"/>
              <p:cNvCxnSpPr/>
              <p:nvPr/>
            </p:nvCxnSpPr>
            <p:spPr>
              <a:xfrm rot="5400000" flipH="1" flipV="1">
                <a:off x="5198773" y="1535099"/>
                <a:ext cx="357190" cy="1588"/>
              </a:xfrm>
              <a:prstGeom prst="straightConnector1">
                <a:avLst/>
              </a:prstGeom>
              <a:ln w="349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9" name="308 CuadroTexto"/>
              <p:cNvSpPr txBox="1"/>
              <p:nvPr/>
            </p:nvSpPr>
            <p:spPr>
              <a:xfrm>
                <a:off x="5350816" y="898938"/>
                <a:ext cx="129971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400" b="1" dirty="0" smtClean="0"/>
                  <a:t>entrenamiento</a:t>
                </a:r>
                <a:endParaRPr lang="es-MX" sz="1400" b="1" dirty="0"/>
              </a:p>
            </p:txBody>
          </p:sp>
          <p:sp>
            <p:nvSpPr>
              <p:cNvPr id="310" name="309 CuadroTexto"/>
              <p:cNvSpPr txBox="1"/>
              <p:nvPr/>
            </p:nvSpPr>
            <p:spPr>
              <a:xfrm>
                <a:off x="6609946" y="902671"/>
                <a:ext cx="63203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400" dirty="0" smtClean="0"/>
                  <a:t>24 hrs</a:t>
                </a:r>
                <a:endParaRPr lang="es-MX" sz="1400" dirty="0"/>
              </a:p>
            </p:txBody>
          </p:sp>
          <p:sp>
            <p:nvSpPr>
              <p:cNvPr id="311" name="310 CuadroTexto"/>
              <p:cNvSpPr txBox="1"/>
              <p:nvPr/>
            </p:nvSpPr>
            <p:spPr>
              <a:xfrm>
                <a:off x="7226873" y="892351"/>
                <a:ext cx="7152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400" b="1" dirty="0" smtClean="0"/>
                  <a:t>prueba</a:t>
                </a:r>
                <a:endParaRPr lang="es-MX" sz="1400" b="1" dirty="0"/>
              </a:p>
            </p:txBody>
          </p:sp>
          <p:cxnSp>
            <p:nvCxnSpPr>
              <p:cNvPr id="312" name="311 Conector recto"/>
              <p:cNvCxnSpPr/>
              <p:nvPr/>
            </p:nvCxnSpPr>
            <p:spPr>
              <a:xfrm rot="5400000">
                <a:off x="7775996" y="1063388"/>
                <a:ext cx="357190" cy="1588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3" name="312 CuadroTexto"/>
              <p:cNvSpPr txBox="1"/>
              <p:nvPr/>
            </p:nvSpPr>
            <p:spPr>
              <a:xfrm>
                <a:off x="8085382" y="1178413"/>
                <a:ext cx="27283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2000" b="1" i="1" dirty="0" smtClean="0"/>
                  <a:t>t</a:t>
                </a:r>
                <a:endParaRPr lang="es-MX" sz="2000" b="1" i="1" dirty="0"/>
              </a:p>
            </p:txBody>
          </p:sp>
        </p:grpSp>
        <p:sp>
          <p:nvSpPr>
            <p:cNvPr id="317" name="Rectangle 96"/>
            <p:cNvSpPr>
              <a:spLocks noChangeArrowheads="1"/>
            </p:cNvSpPr>
            <p:nvPr/>
          </p:nvSpPr>
          <p:spPr bwMode="auto">
            <a:xfrm>
              <a:off x="3428992" y="563542"/>
              <a:ext cx="219612" cy="677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s-MX" sz="44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*</a:t>
              </a:r>
              <a:endParaRPr kumimoji="0" lang="es-MX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8" name="Rectangle 96"/>
            <p:cNvSpPr>
              <a:spLocks noChangeArrowheads="1"/>
            </p:cNvSpPr>
            <p:nvPr/>
          </p:nvSpPr>
          <p:spPr bwMode="auto">
            <a:xfrm>
              <a:off x="2138346" y="2252654"/>
              <a:ext cx="41036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s-MX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(18)</a:t>
              </a:r>
              <a:endParaRPr kumimoji="0" lang="es-MX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9" name="Rectangle 96"/>
            <p:cNvSpPr>
              <a:spLocks noChangeArrowheads="1"/>
            </p:cNvSpPr>
            <p:nvPr/>
          </p:nvSpPr>
          <p:spPr bwMode="auto">
            <a:xfrm>
              <a:off x="3438516" y="1765288"/>
              <a:ext cx="28212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s-MX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(9)</a:t>
              </a:r>
              <a:endParaRPr kumimoji="0" lang="es-MX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1" name="Rectangle 96"/>
            <p:cNvSpPr>
              <a:spLocks noChangeArrowheads="1"/>
            </p:cNvSpPr>
            <p:nvPr/>
          </p:nvSpPr>
          <p:spPr bwMode="auto">
            <a:xfrm>
              <a:off x="4572000" y="4572008"/>
              <a:ext cx="41036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s-MX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(10)</a:t>
              </a:r>
              <a:endParaRPr kumimoji="0" lang="es-MX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2" name="Rectangle 96"/>
            <p:cNvSpPr>
              <a:spLocks noChangeArrowheads="1"/>
            </p:cNvSpPr>
            <p:nvPr/>
          </p:nvSpPr>
          <p:spPr bwMode="auto">
            <a:xfrm>
              <a:off x="7059630" y="2950387"/>
              <a:ext cx="28212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s-MX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(9)</a:t>
              </a:r>
              <a:endParaRPr kumimoji="0" lang="es-MX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3" name="Rectangle 96"/>
            <p:cNvSpPr>
              <a:spLocks noChangeArrowheads="1"/>
            </p:cNvSpPr>
            <p:nvPr/>
          </p:nvSpPr>
          <p:spPr bwMode="auto">
            <a:xfrm>
              <a:off x="8269761" y="3013072"/>
              <a:ext cx="28212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s-MX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(9)</a:t>
              </a:r>
              <a:endParaRPr kumimoji="0" lang="es-MX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26" name="325 Conector recto"/>
            <p:cNvCxnSpPr/>
            <p:nvPr/>
          </p:nvCxnSpPr>
          <p:spPr>
            <a:xfrm rot="16200000" flipH="1">
              <a:off x="3443169" y="1557439"/>
              <a:ext cx="265113" cy="771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328 Conector recto"/>
            <p:cNvCxnSpPr/>
            <p:nvPr/>
          </p:nvCxnSpPr>
          <p:spPr>
            <a:xfrm rot="5400000">
              <a:off x="3321835" y="2893215"/>
              <a:ext cx="292895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330 Conector recto"/>
            <p:cNvCxnSpPr/>
            <p:nvPr/>
          </p:nvCxnSpPr>
          <p:spPr>
            <a:xfrm>
              <a:off x="3571868" y="1428736"/>
              <a:ext cx="42862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332 Conector recto"/>
            <p:cNvCxnSpPr/>
            <p:nvPr/>
          </p:nvCxnSpPr>
          <p:spPr>
            <a:xfrm>
              <a:off x="4357686" y="1428736"/>
              <a:ext cx="42862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334 Conector recto"/>
            <p:cNvCxnSpPr/>
            <p:nvPr/>
          </p:nvCxnSpPr>
          <p:spPr>
            <a:xfrm rot="5400000" flipH="1" flipV="1">
              <a:off x="4464843" y="1107265"/>
              <a:ext cx="6429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338 Conector recto"/>
            <p:cNvCxnSpPr/>
            <p:nvPr/>
          </p:nvCxnSpPr>
          <p:spPr>
            <a:xfrm rot="5400000">
              <a:off x="1678761" y="1464455"/>
              <a:ext cx="135732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341 Conector recto"/>
            <p:cNvCxnSpPr/>
            <p:nvPr/>
          </p:nvCxnSpPr>
          <p:spPr>
            <a:xfrm>
              <a:off x="2357422" y="785794"/>
              <a:ext cx="92869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343 Conector recto"/>
            <p:cNvCxnSpPr/>
            <p:nvPr/>
          </p:nvCxnSpPr>
          <p:spPr>
            <a:xfrm>
              <a:off x="3786182" y="785794"/>
              <a:ext cx="100013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5" name="Rectangle 96"/>
            <p:cNvSpPr>
              <a:spLocks noChangeArrowheads="1"/>
            </p:cNvSpPr>
            <p:nvPr/>
          </p:nvSpPr>
          <p:spPr bwMode="auto">
            <a:xfrm>
              <a:off x="4092572" y="1205656"/>
              <a:ext cx="219612" cy="677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s-MX" sz="44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*</a:t>
              </a:r>
              <a:endParaRPr kumimoji="0" lang="es-MX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7" name="Imagen 9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0583" y="2014397"/>
              <a:ext cx="1297305" cy="1603613"/>
            </a:xfrm>
            <a:prstGeom prst="rect">
              <a:avLst/>
            </a:prstGeom>
          </p:spPr>
        </p:pic>
        <p:sp>
          <p:nvSpPr>
            <p:cNvPr id="2" name="CuadroTexto 1"/>
            <p:cNvSpPr txBox="1"/>
            <p:nvPr/>
          </p:nvSpPr>
          <p:spPr>
            <a:xfrm>
              <a:off x="6946007" y="2447904"/>
              <a:ext cx="3421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&amp;</a:t>
              </a:r>
              <a:endParaRPr lang="es-ES" dirty="0"/>
            </a:p>
          </p:txBody>
        </p:sp>
        <p:sp>
          <p:nvSpPr>
            <p:cNvPr id="3" name="CuadroTexto 2"/>
            <p:cNvSpPr txBox="1"/>
            <p:nvPr/>
          </p:nvSpPr>
          <p:spPr>
            <a:xfrm>
              <a:off x="8269761" y="2431534"/>
              <a:ext cx="3421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&amp;</a:t>
              </a:r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1802743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9032252"/>
              </p:ext>
            </p:extLst>
          </p:nvPr>
        </p:nvGraphicFramePr>
        <p:xfrm>
          <a:off x="1100138" y="839788"/>
          <a:ext cx="7372350" cy="562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Hoja de cálculo" r:id="rId5" imgW="7582442" imgH="5353291" progId="Excel.Sheet.8">
                  <p:embed/>
                </p:oleObj>
              </mc:Choice>
              <mc:Fallback>
                <p:oleObj name="Hoja de cálculo" r:id="rId5" imgW="7582442" imgH="5353291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0138" y="839788"/>
                        <a:ext cx="7372350" cy="562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7" name="66 Imagen" descr="Logolab sin fondo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13" y="0"/>
            <a:ext cx="1271587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589366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 C4 DMSO 25-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0680" y="1390316"/>
            <a:ext cx="4099760" cy="3644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7243" y="5261811"/>
            <a:ext cx="1780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MX" sz="2800" b="1" dirty="0" smtClean="0">
                <a:solidFill>
                  <a:prstClr val="white"/>
                </a:solidFill>
                <a:latin typeface="Calibri"/>
              </a:rPr>
              <a:t>S DMSO</a:t>
            </a:r>
            <a:endParaRPr lang="es-MX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97743" y="5261811"/>
            <a:ext cx="1780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MX" sz="2800" b="1" dirty="0" smtClean="0">
                <a:solidFill>
                  <a:prstClr val="white"/>
                </a:solidFill>
                <a:latin typeface="Calibri"/>
              </a:rPr>
              <a:t>S ACEA</a:t>
            </a:r>
            <a:endParaRPr lang="es-MX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38663" y="614844"/>
            <a:ext cx="4174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MX" sz="2800" b="1" dirty="0" smtClean="0">
                <a:solidFill>
                  <a:prstClr val="white"/>
                </a:solidFill>
                <a:latin typeface="Calibri"/>
              </a:rPr>
              <a:t>25-30 min POST AM251 (5mg/kg </a:t>
            </a:r>
            <a:r>
              <a:rPr lang="es-MX" sz="2800" b="1" dirty="0" err="1" smtClean="0">
                <a:solidFill>
                  <a:prstClr val="white"/>
                </a:solidFill>
                <a:latin typeface="Calibri"/>
              </a:rPr>
              <a:t>ip</a:t>
            </a:r>
            <a:r>
              <a:rPr lang="es-MX" sz="2800" b="1" dirty="0" smtClean="0">
                <a:solidFill>
                  <a:prstClr val="white"/>
                </a:solidFill>
                <a:latin typeface="Calibri"/>
              </a:rPr>
              <a:t>)</a:t>
            </a:r>
            <a:endParaRPr lang="es-MX" sz="28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S C8 ACEA 25-3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20915" y="1390316"/>
            <a:ext cx="3645568" cy="364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0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37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4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2627" y="5999747"/>
            <a:ext cx="1780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chemeClr val="bg1"/>
                </a:solidFill>
              </a:rPr>
              <a:t>S ACEA min 37</a:t>
            </a:r>
            <a:endParaRPr lang="es-MX" sz="2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9316" y="791306"/>
            <a:ext cx="2622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chemeClr val="bg1"/>
                </a:solidFill>
              </a:rPr>
              <a:t>A</a:t>
            </a:r>
            <a:r>
              <a:rPr lang="es-MX" sz="2800" b="1" dirty="0" smtClean="0">
                <a:solidFill>
                  <a:schemeClr val="bg1"/>
                </a:solidFill>
              </a:rPr>
              <a:t>M251 (5mg/kg </a:t>
            </a:r>
            <a:r>
              <a:rPr lang="es-MX" sz="2800" b="1" dirty="0" err="1" smtClean="0">
                <a:solidFill>
                  <a:schemeClr val="bg1"/>
                </a:solidFill>
              </a:rPr>
              <a:t>ip</a:t>
            </a:r>
            <a:r>
              <a:rPr lang="es-MX" sz="2800" b="1" dirty="0" smtClean="0">
                <a:solidFill>
                  <a:schemeClr val="bg1"/>
                </a:solidFill>
              </a:rPr>
              <a:t>)</a:t>
            </a:r>
            <a:endParaRPr lang="es-MX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23288" y="5999747"/>
            <a:ext cx="1780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chemeClr val="bg1"/>
                </a:solidFill>
              </a:rPr>
              <a:t>S ACEA min 51</a:t>
            </a:r>
            <a:endParaRPr lang="es-MX" sz="2800" b="1" dirty="0">
              <a:solidFill>
                <a:schemeClr val="bg1"/>
              </a:solidFill>
            </a:endParaRPr>
          </a:p>
        </p:txBody>
      </p:sp>
      <p:pic>
        <p:nvPicPr>
          <p:cNvPr id="7" name="S C8 ACEA 3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198" y="1635367"/>
            <a:ext cx="4043537" cy="4043538"/>
          </a:xfrm>
          <a:prstGeom prst="rect">
            <a:avLst/>
          </a:prstGeom>
        </p:spPr>
      </p:pic>
      <p:pic>
        <p:nvPicPr>
          <p:cNvPr id="8" name="S C8 ACEA 51-5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08094" y="1635367"/>
            <a:ext cx="4043538" cy="404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6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67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28625" y="1412875"/>
            <a:ext cx="7920533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La marihuana (THC) estimula el receptor CB1</a:t>
            </a:r>
          </a:p>
          <a:p>
            <a:r>
              <a:rPr lang="es-ES" sz="2000" b="1" dirty="0" smtClean="0"/>
              <a:t>Que se expresa en prácticamente todo el cerebro</a:t>
            </a:r>
          </a:p>
          <a:p>
            <a:r>
              <a:rPr lang="es-ES" sz="2000" b="1" dirty="0" smtClean="0"/>
              <a:t>Naturalmente el el CB1 es estimulado por los endocannabinoides</a:t>
            </a:r>
          </a:p>
          <a:p>
            <a:r>
              <a:rPr lang="es-ES" sz="2000" b="1" dirty="0" smtClean="0"/>
              <a:t>Los endocannabinoides son Lípidos con acción semejante a la marihuana</a:t>
            </a:r>
          </a:p>
          <a:p>
            <a:r>
              <a:rPr lang="es-ES" sz="2000" b="1" dirty="0" smtClean="0"/>
              <a:t>La marihuana y los endocannabinoides</a:t>
            </a:r>
          </a:p>
          <a:p>
            <a:r>
              <a:rPr lang="es-ES" sz="2000" b="1" dirty="0"/>
              <a:t>I</a:t>
            </a:r>
            <a:r>
              <a:rPr lang="es-ES" sz="2000" b="1" dirty="0" smtClean="0"/>
              <a:t>nduce efectos ansiolíticos e inductores de sueño</a:t>
            </a:r>
          </a:p>
          <a:p>
            <a:r>
              <a:rPr lang="es-ES" sz="2000" b="1" dirty="0" smtClean="0"/>
              <a:t>Pero la estimulación repetida del CB1 induce tolerancia y abstinencia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93365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ugargoo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648" y="1411526"/>
            <a:ext cx="6408712" cy="480653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403648" y="2075475"/>
            <a:ext cx="6264696" cy="394723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36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</a:rPr>
              <a:t>UNIVERSIDAD </a:t>
            </a:r>
            <a:r>
              <a:rPr lang="es-E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</a:rPr>
              <a:t>NACIONAL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sz="36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Calibri" panose="020F0502020204030204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sz="36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Calibri" panose="020F0502020204030204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sz="36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Calibri" panose="020F0502020204030204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sz="36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Calibri" panose="020F0502020204030204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sz="36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Calibri" panose="020F0502020204030204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</a:rPr>
              <a:t>AUTÓNOMADE MÉXICO</a:t>
            </a:r>
            <a:endParaRPr lang="es-ES" sz="405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Calibri" panose="020F0502020204030204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6899" y="3198986"/>
            <a:ext cx="1514475" cy="1700213"/>
          </a:xfrm>
          <a:prstGeom prst="rect">
            <a:avLst/>
          </a:prstGeom>
        </p:spPr>
      </p:pic>
      <p:pic>
        <p:nvPicPr>
          <p:cNvPr id="7" name="Imagen 6" descr="LAB CANNAB LOGO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095" y="98850"/>
            <a:ext cx="1758383" cy="1318787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403648" y="569804"/>
            <a:ext cx="519765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smtClean="0">
                <a:solidFill>
                  <a:srgbClr val="FF6600"/>
                </a:solidFill>
              </a:rPr>
              <a:t>Laboratorio de Cannabinoides</a:t>
            </a:r>
            <a:endParaRPr lang="es-ES" sz="32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61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455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46" y="772992"/>
            <a:ext cx="4728618" cy="386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349746" y="249772"/>
            <a:ext cx="2497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/>
              <a:t>Cannabis sativa</a:t>
            </a:r>
            <a:endParaRPr lang="es-ES" sz="280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5338218" y="1404157"/>
            <a:ext cx="37704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Fabrica más de 400 compuestos</a:t>
            </a:r>
          </a:p>
          <a:p>
            <a:r>
              <a:rPr lang="es-ES" dirty="0" smtClean="0"/>
              <a:t>La mayoría no estudiados.</a:t>
            </a:r>
          </a:p>
          <a:p>
            <a:r>
              <a:rPr lang="es-ES" dirty="0" smtClean="0"/>
              <a:t>2 compuestos son los más estudiados:</a:t>
            </a:r>
          </a:p>
          <a:p>
            <a:r>
              <a:rPr lang="es-ES" dirty="0" smtClean="0"/>
              <a:t>El Delta-9.tetrahidrocannabinol (THC)</a:t>
            </a:r>
          </a:p>
          <a:p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76" y="3814780"/>
            <a:ext cx="8393888" cy="292873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018855" y="4635109"/>
            <a:ext cx="676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CB1</a:t>
            </a:r>
            <a:endParaRPr lang="es-ES" sz="24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7234206" y="4635109"/>
            <a:ext cx="676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CB2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079854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1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71875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0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8377"/>
            <a:ext cx="3367130" cy="197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 descr="http://news.bbc.co.uk/media/images/38127000/jpg/_38127326_marihuana3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0" y="4397375"/>
            <a:ext cx="37211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1964" y="292101"/>
            <a:ext cx="3285354" cy="224773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9176" y="3201357"/>
            <a:ext cx="3189381" cy="239203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157" y="1629596"/>
            <a:ext cx="3122843" cy="254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99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040" y="1264848"/>
            <a:ext cx="5199960" cy="3998857"/>
          </a:xfrm>
          <a:prstGeom prst="rect">
            <a:avLst/>
          </a:prstGeom>
        </p:spPr>
      </p:pic>
      <p:pic>
        <p:nvPicPr>
          <p:cNvPr id="4" name="Imagen 3" descr="_28-MARIHUANA-MARIJUANA-a4d07a5e-a3cc-102d-8ad4-0019b9d5c8d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4319"/>
            <a:ext cx="4252167" cy="290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860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693738"/>
            <a:ext cx="6629400" cy="5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384300" y="209550"/>
            <a:ext cx="2682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MX">
                <a:solidFill>
                  <a:srgbClr val="FFCC00"/>
                </a:solidFill>
              </a:rPr>
              <a:t>PET [18F]MK-9470</a:t>
            </a:r>
            <a:endParaRPr lang="es-ES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8121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1285875"/>
            <a:ext cx="55054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556609" y="610333"/>
            <a:ext cx="2333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6600"/>
                </a:solidFill>
              </a:rPr>
              <a:t>ENDOCANNABINOIDES</a:t>
            </a:r>
            <a:endParaRPr lang="es-E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02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inner Box - Lever Pres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1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489585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862012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76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239</Words>
  <Application>Microsoft Macintosh PowerPoint</Application>
  <PresentationFormat>Presentación en pantalla (4:3)</PresentationFormat>
  <Paragraphs>76</Paragraphs>
  <Slides>17</Slides>
  <Notes>9</Notes>
  <HiddenSlides>0</HiddenSlides>
  <MMClips>8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19" baseType="lpstr">
      <vt:lpstr>Tema de Office</vt:lpstr>
      <vt:lpstr>Hoja de cálculo</vt:lpstr>
      <vt:lpstr>EFECTOS DE LA MARIHUANA SOBRE EL CEREBRO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EFECTOS DE LA MARIHUANA SOBRE EL CEREBRO</dc:title>
  <dc:creator>Oscar Prospero Garcia</dc:creator>
  <cp:lastModifiedBy>Oscar Prospero Garcia</cp:lastModifiedBy>
  <cp:revision>11</cp:revision>
  <dcterms:created xsi:type="dcterms:W3CDTF">2015-08-18T16:53:38Z</dcterms:created>
  <dcterms:modified xsi:type="dcterms:W3CDTF">2015-08-19T19:51:34Z</dcterms:modified>
</cp:coreProperties>
</file>